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9"/>
  </p:notesMasterIdLst>
  <p:sldIdLst>
    <p:sldId id="291" r:id="rId6"/>
    <p:sldId id="316" r:id="rId7"/>
    <p:sldId id="317" r:id="rId8"/>
    <p:sldId id="318" r:id="rId9"/>
    <p:sldId id="329" r:id="rId10"/>
    <p:sldId id="256" r:id="rId11"/>
    <p:sldId id="354" r:id="rId12"/>
    <p:sldId id="320" r:id="rId13"/>
    <p:sldId id="355" r:id="rId14"/>
    <p:sldId id="359" r:id="rId15"/>
    <p:sldId id="356" r:id="rId16"/>
    <p:sldId id="357" r:id="rId17"/>
    <p:sldId id="264" r:id="rId18"/>
    <p:sldId id="273" r:id="rId19"/>
    <p:sldId id="261" r:id="rId20"/>
    <p:sldId id="262" r:id="rId21"/>
    <p:sldId id="263" r:id="rId22"/>
    <p:sldId id="266" r:id="rId23"/>
    <p:sldId id="267" r:id="rId24"/>
    <p:sldId id="268" r:id="rId25"/>
    <p:sldId id="321" r:id="rId26"/>
    <p:sldId id="322" r:id="rId27"/>
    <p:sldId id="31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86" autoAdjust="0"/>
    <p:restoredTop sz="77143"/>
  </p:normalViewPr>
  <p:slideViewPr>
    <p:cSldViewPr snapToGrid="0">
      <p:cViewPr varScale="1">
        <p:scale>
          <a:sx n="97" d="100"/>
          <a:sy n="97" d="100"/>
        </p:scale>
        <p:origin x="1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rocessing.org/" TargetMode="External"/><Relationship Id="rId13" Type="http://schemas.openxmlformats.org/officeDocument/2006/relationships/hyperlink" Target="https://de.wikipedia.org/wiki/Schwingquarz" TargetMode="External"/><Relationship Id="rId18" Type="http://schemas.openxmlformats.org/officeDocument/2006/relationships/hyperlink" Target="https://de.wikipedia.org/wiki/Bootloader" TargetMode="External"/><Relationship Id="rId3" Type="http://schemas.openxmlformats.org/officeDocument/2006/relationships/hyperlink" Target="https://www.arduino.cc/en/Guide/Introduction" TargetMode="External"/><Relationship Id="rId7" Type="http://schemas.openxmlformats.org/officeDocument/2006/relationships/hyperlink" Target="https://www.arduino.cc/en/Main/Software" TargetMode="External"/><Relationship Id="rId12" Type="http://schemas.openxmlformats.org/officeDocument/2006/relationships/hyperlink" Target="https://de.wikipedia.org/wiki/Spannungsquelle" TargetMode="External"/><Relationship Id="rId17" Type="http://schemas.openxmlformats.org/officeDocument/2006/relationships/hyperlink" Target="https://de.wikipedia.org/wiki/Reset" TargetMode="External"/><Relationship Id="rId2" Type="http://schemas.openxmlformats.org/officeDocument/2006/relationships/slide" Target="../slides/slide2.xml"/><Relationship Id="rId16" Type="http://schemas.openxmlformats.org/officeDocument/2006/relationships/hyperlink" Target="https://de.wikipedia.org/wiki/Serielle_Schnittstelle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ring.org.co/" TargetMode="External"/><Relationship Id="rId11" Type="http://schemas.openxmlformats.org/officeDocument/2006/relationships/hyperlink" Target="https://de.wikipedia.org/wiki/Volt" TargetMode="External"/><Relationship Id="rId5" Type="http://schemas.openxmlformats.org/officeDocument/2006/relationships/hyperlink" Target="https://www.arduino.cc/en/Reference/HomePage" TargetMode="External"/><Relationship Id="rId15" Type="http://schemas.openxmlformats.org/officeDocument/2006/relationships/hyperlink" Target="https://en.wikipedia.org/wiki/Flash_memory" TargetMode="External"/><Relationship Id="rId10" Type="http://schemas.openxmlformats.org/officeDocument/2006/relationships/hyperlink" Target="https://de.wikipedia.org/wiki/Universal_Serial_Bus" TargetMode="External"/><Relationship Id="rId19" Type="http://schemas.openxmlformats.org/officeDocument/2006/relationships/hyperlink" Target="https://de.wikipedia.org/wiki/Programmierger%C3%A4t" TargetMode="External"/><Relationship Id="rId4" Type="http://schemas.openxmlformats.org/officeDocument/2006/relationships/hyperlink" Target="https://www.arduino.cc/en/Main/Products" TargetMode="External"/><Relationship Id="rId9" Type="http://schemas.openxmlformats.org/officeDocument/2006/relationships/hyperlink" Target="http://forum.arduino.cc/" TargetMode="External"/><Relationship Id="rId14" Type="http://schemas.openxmlformats.org/officeDocument/2006/relationships/hyperlink" Target="https://en.wikipedia.org/wiki/Boot_loader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roboticsbackend.com</a:t>
            </a:r>
            <a:r>
              <a:rPr lang="en-US" dirty="0"/>
              <a:t>/</a:t>
            </a:r>
            <a:r>
              <a:rPr lang="en-US" dirty="0" err="1"/>
              <a:t>arduino-input_pullup-pinmode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151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49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76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 - &gt; 0.00488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919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30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www.arduino.cc</a:t>
            </a:r>
            <a:r>
              <a:rPr lang="de-DE" dirty="0"/>
              <a:t>/en/Tutorial/</a:t>
            </a:r>
            <a:r>
              <a:rPr lang="de-DE" dirty="0" err="1"/>
              <a:t>SecretsOfArduinoPWM</a:t>
            </a:r>
            <a:endParaRPr lang="de-DE" dirty="0"/>
          </a:p>
          <a:p>
            <a:endParaRPr lang="de-DE" dirty="0"/>
          </a:p>
          <a:p>
            <a:r>
              <a:rPr lang="de-DE" dirty="0"/>
              <a:t>Default Arduino Uno PWM </a:t>
            </a:r>
            <a:r>
              <a:rPr lang="de-DE" dirty="0" err="1"/>
              <a:t>frequency</a:t>
            </a:r>
            <a:r>
              <a:rPr lang="de-DE" dirty="0"/>
              <a:t>: 500 Hz (2ms)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7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7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07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ArduinoCore-avr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main.cpp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79F6-C8AD-5749-9DE6-19634A2965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655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26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https://www.arduino.cc/en/Guide/Introduction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open-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electronics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easy-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Arduino boards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light on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Twitter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an LED,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something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Arduino programming language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Wiring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the Arduino Software (IDE)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Processing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everyday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scientific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instruments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worldwide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hobbyists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artists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professionals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gathered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incredible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accessible knowledge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novices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alike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de.wikipedia.org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_(Plattform)</a:t>
            </a: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 Boards werden entweder über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Universal Serial Bus"/>
              </a:rPr>
              <a:t>USB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(5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Volt"/>
              </a:rPr>
              <a:t>V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oder eine externe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Spannungsquelle"/>
              </a:rPr>
              <a:t>Spannungsquelle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(7–12 V) versorgt und verfügen über einen 16-MHz-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Schwingquarz"/>
              </a:rPr>
              <a:t>Schwingquarz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(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pre-programmed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Boot loader"/>
              </a:rPr>
              <a:t>boot loader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simplifies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on-chip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 tooltip="Flash memory"/>
              </a:rPr>
              <a:t>flash memory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Konzeptionell werden alle Boards über eine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 tooltip="Serielle Schnittstelle"/>
              </a:rPr>
              <a:t>serielle Schnittstelle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programmiert, wenn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 tooltip="Reset"/>
              </a:rPr>
              <a:t>Reset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aktiviert ist. Der Mikrocontroller ist mit einem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 tooltip="Bootloader"/>
              </a:rPr>
              <a:t>Bootloader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vorprogrammiert, wodurch die Programmierung direkt über die serielle Schnittstelle ohne externes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 tooltip="Programmiergerät"/>
              </a:rPr>
              <a:t>Programmiergerät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erfolgen kann.</a:t>
            </a: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en.wikipedia.org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List_of_Arduino_boards_and_compatible_systems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Empfehlung: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kaufen, denn man unterstützt Entwicklung und Support und die Community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support.arduino.cc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articles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/360020652100</a:t>
            </a: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purchasing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official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documentation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CE/FCC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certification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offsetting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Publishing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tutorials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donations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Hosting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forums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38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81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Pros / </a:t>
            </a:r>
            <a:r>
              <a:rPr lang="de-DE" dirty="0" err="1"/>
              <a:t>Cons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5 V versus 3.3 V -&gt; Peripherie (wie Servomotoren) direkt vom Board steuern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Verfügbarkeit von Bibliotheken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Einfachheit (nur ein Programm statt Betriebssystem)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Langsam – geringer Strombedarf</a:t>
            </a:r>
          </a:p>
          <a:p>
            <a:pPr marL="171450" indent="-171450">
              <a:buFontTx/>
              <a:buChar char="-"/>
            </a:pPr>
            <a:r>
              <a:rPr lang="de-DE" dirty="0"/>
              <a:t>Zuverlässig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Langzeitsupport durch Community (Security </a:t>
            </a:r>
            <a:r>
              <a:rPr lang="de-DE" dirty="0" err="1"/>
              <a:t>updates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Aufwändige Funktionen wie </a:t>
            </a:r>
            <a:r>
              <a:rPr lang="de-DE" dirty="0" err="1"/>
              <a:t>Machine</a:t>
            </a:r>
            <a:r>
              <a:rPr lang="de-DE" dirty="0"/>
              <a:t> Learning (Sprachsteuerung, Objekterkennung, Hindernisvermeidung, Orientierung, Robotik)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10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Pros / </a:t>
            </a:r>
            <a:r>
              <a:rPr lang="de-DE" dirty="0" err="1"/>
              <a:t>Cons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5 V versus 3.3 V -&gt; Peripherie (wie Servomotoren) direkt vom Board steuern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Verfügbarkeit von Bibliotheken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Einfachheit (nur ein Programm statt Betriebssystem)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Langsam – geringer Strombedarf</a:t>
            </a:r>
          </a:p>
          <a:p>
            <a:pPr marL="171450" indent="-171450">
              <a:buFontTx/>
              <a:buChar char="-"/>
            </a:pPr>
            <a:r>
              <a:rPr lang="de-DE" dirty="0"/>
              <a:t>Zuverlässig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Langzeitsupport durch Community (Security </a:t>
            </a:r>
            <a:r>
              <a:rPr lang="de-DE" dirty="0" err="1"/>
              <a:t>updates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Aufwändige Funktionen wie </a:t>
            </a:r>
            <a:r>
              <a:rPr lang="de-DE" dirty="0" err="1"/>
              <a:t>Machine</a:t>
            </a:r>
            <a:r>
              <a:rPr lang="de-DE" dirty="0"/>
              <a:t> Learning (Sprachsteuerung, Objekterkennung, Hindernisvermeidung, Orientierung, Robotik)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69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Ein Arduino Board enthält den AVR Microcontroller und zusätzliche Komponenten wie Schwingquarz (Taktgeber), Spannungsregler, USB-Seriell-Konverter, LEDs.</a:t>
            </a:r>
          </a:p>
          <a:p>
            <a:endParaRPr lang="de-DE" dirty="0"/>
          </a:p>
          <a:p>
            <a:r>
              <a:rPr lang="de-DE" dirty="0"/>
              <a:t>Referenz https://</a:t>
            </a:r>
            <a:r>
              <a:rPr lang="de-DE" dirty="0" err="1"/>
              <a:t>docs.arduino.cc</a:t>
            </a:r>
            <a:r>
              <a:rPr lang="de-DE" dirty="0"/>
              <a:t>/</a:t>
            </a:r>
            <a:r>
              <a:rPr lang="de-DE" dirty="0" err="1"/>
              <a:t>tutorials</a:t>
            </a:r>
            <a:r>
              <a:rPr lang="de-DE" dirty="0"/>
              <a:t>/nano-rp2040-connect/rp2040-01-technical-reference#temperature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5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content.arduino.cc</a:t>
            </a:r>
            <a:r>
              <a:rPr lang="de-DE" dirty="0"/>
              <a:t>/</a:t>
            </a:r>
            <a:r>
              <a:rPr lang="de-DE" dirty="0" err="1"/>
              <a:t>assets</a:t>
            </a:r>
            <a:r>
              <a:rPr lang="de-DE" dirty="0"/>
              <a:t>/Pinout_NanoRP2040_latest%20%281%29.png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18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Zum Anschluss von externen Komponenten über “standardisierten“ Grove Connector</a:t>
            </a:r>
          </a:p>
          <a:p>
            <a:endParaRPr lang="de-DE" dirty="0"/>
          </a:p>
          <a:p>
            <a:r>
              <a:rPr lang="de-DE" dirty="0"/>
              <a:t>https://</a:t>
            </a:r>
            <a:r>
              <a:rPr lang="de-DE" dirty="0" err="1"/>
              <a:t>www.seeedstudio.com</a:t>
            </a:r>
            <a:r>
              <a:rPr lang="de-DE" dirty="0"/>
              <a:t>/Grove-Shield-for-Arduino-Nano-p-4112.html?queryID=8a5051fa803c1aa3771eed0202b7573b&amp;objectID=4112&amp;indexName=</a:t>
            </a:r>
            <a:r>
              <a:rPr lang="de-DE" dirty="0" err="1"/>
              <a:t>bazaar_retailer_products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46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3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0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25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46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74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16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32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43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3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83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46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3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8A4B8-F1F0-4B33-888D-35D4708A70D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89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seeedstudio.com/t/grove-shield-for-arduino-nano-v1-0-can-it-be-used-with-a-nano-rp2040/258699?u=bodobolero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roboticsbackend.com/arduino-input_pullup-pinmod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arduino.cc/en/Tutorial/SecretsOfArduinoPWM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Arduino_boards_and_compatible_system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reference/d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https://github.com/arduino/ArduinoCore-avr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duino/ArduinoCore-avr/blob/master/cores/arduino/main.cp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www2.vobs.at/bio/Physik/ppt/ElektrizitaetKap14.pp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arthardware.org/man_uploads/Kurzworkshop-Arduino.pdf" TargetMode="External"/><Relationship Id="rId5" Type="http://schemas.openxmlformats.org/officeDocument/2006/relationships/hyperlink" Target="https://docs.arduino.cc/tutorials/nano-rp2040-connect/rp2040-01-technical-reference#datasheet" TargetMode="External"/><Relationship Id="rId4" Type="http://schemas.openxmlformats.org/officeDocument/2006/relationships/hyperlink" Target="http://mae2.eng.uci.edu/~dreinken/MAE106/static/docs/Lecture_4_2019_Arduino.pptx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Raspberry_P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s://www.raspberrypi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SP3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wolles-elektronikkiste.de/en/programming-the-esp32-with-arduino-cod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m32duino/LSM6DSOX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-237069" y="65180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9" y="281647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1828799" y="2946675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Exkurs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Arduino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Plattform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52C7CC-F78D-814F-A7B7-1F1F5E409FA8}"/>
              </a:ext>
            </a:extLst>
          </p:cNvPr>
          <p:cNvSpPr txBox="1">
            <a:spLocks/>
          </p:cNvSpPr>
          <p:nvPr/>
        </p:nvSpPr>
        <p:spPr>
          <a:xfrm>
            <a:off x="1467756" y="6089120"/>
            <a:ext cx="9256485" cy="406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https://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www.arduino.cc</a:t>
            </a:r>
            <a:endParaRPr lang="en-US" sz="2800" dirty="0">
              <a:solidFill>
                <a:schemeClr val="bg1">
                  <a:alpha val="80000"/>
                </a:schemeClr>
              </a:solidFill>
              <a:latin typeface="Artifakt Element" panose="020B0503050000020004" pitchFamily="34" charset="77"/>
              <a:ea typeface="Artifakt Element" panose="020B05030500000200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B7ED74E-49A8-08C3-5807-8BD04038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48" y="514350"/>
            <a:ext cx="7772400" cy="58293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F9690B6-DF9C-2D7D-77C9-975DB5578B31}"/>
              </a:ext>
            </a:extLst>
          </p:cNvPr>
          <p:cNvSpPr txBox="1"/>
          <p:nvPr/>
        </p:nvSpPr>
        <p:spPr>
          <a:xfrm>
            <a:off x="8878957" y="702365"/>
            <a:ext cx="28889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Mehrere Grove Komponenten am Grove Shield angeschlossen.</a:t>
            </a:r>
          </a:p>
          <a:p>
            <a:endParaRPr lang="de-DE" dirty="0"/>
          </a:p>
          <a:p>
            <a:r>
              <a:rPr lang="de-DE" dirty="0"/>
              <a:t>I2C Bridge zusätzlich für </a:t>
            </a:r>
            <a:r>
              <a:rPr lang="de-DE" dirty="0" err="1"/>
              <a:t>meherre</a:t>
            </a:r>
            <a:r>
              <a:rPr lang="de-DE" dirty="0"/>
              <a:t> Komponenten am I2C Anschluss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Oled</a:t>
            </a:r>
            <a:r>
              <a:rPr lang="de-DE" dirty="0"/>
              <a:t>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DHT20 (Temperatur und Luftfeuchtigkeit)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3797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ECEFDE-02F9-5BE1-AB33-8A30EECA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Braucht für RP2040 eine „Modifikation“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548981-5C5E-8C10-5FBD-AFD66FB7C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0" y="1524000"/>
            <a:ext cx="5283200" cy="533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846B885-28E7-0ECD-B7B1-A2ACFAD19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24" y="1532008"/>
            <a:ext cx="5704616" cy="46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73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2F828E-8F9E-ADAD-294E-2A38BD40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„Bohrloch“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CF18273-CB66-97A1-0A97-5AC8F7D4E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83" y="0"/>
            <a:ext cx="5140234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E813927-41AD-BD49-8BD3-6AC80DAE840F}"/>
              </a:ext>
            </a:extLst>
          </p:cNvPr>
          <p:cNvSpPr txBox="1"/>
          <p:nvPr/>
        </p:nvSpPr>
        <p:spPr>
          <a:xfrm>
            <a:off x="132522" y="1690687"/>
            <a:ext cx="4972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DCA10D"/>
                </a:solidFill>
                <a:effectLst/>
                <a:latin typeface="Helvetica Neue" panose="02000503000000020004" pitchFamily="2" charset="0"/>
                <a:hlinkClick r:id="rId3"/>
              </a:rPr>
              <a:t>https://forum.seeedstudio.com/t/grove-shield-for-arduino-nano-v1-0-can-it-be-used-with-a-nano-rp2040/258699?u=bodobolero</a:t>
            </a:r>
            <a:endParaRPr lang="de-DE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769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0D41-D4E5-40E8-AFDC-6BE306B3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541"/>
            <a:ext cx="10515600" cy="4351338"/>
          </a:xfrm>
        </p:spPr>
        <p:txBody>
          <a:bodyPr/>
          <a:lstStyle/>
          <a:p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u="sng" dirty="0"/>
              <a:t>Arduino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gesehen</a:t>
            </a:r>
            <a:endParaRPr lang="en-US" dirty="0"/>
          </a:p>
          <a:p>
            <a:endParaRPr lang="en-US" u="sng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224454-C496-4527-B718-BDB83E511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734353"/>
              </p:ext>
            </p:extLst>
          </p:nvPr>
        </p:nvGraphicFramePr>
        <p:xfrm>
          <a:off x="838200" y="2920998"/>
          <a:ext cx="10515600" cy="281372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64414">
                  <a:extLst>
                    <a:ext uri="{9D8B030D-6E8A-4147-A177-3AD203B41FA5}">
                      <a16:colId xmlns:a16="http://schemas.microsoft.com/office/drawing/2014/main" val="2183838178"/>
                    </a:ext>
                  </a:extLst>
                </a:gridCol>
                <a:gridCol w="5251186">
                  <a:extLst>
                    <a:ext uri="{9D8B030D-6E8A-4147-A177-3AD203B41FA5}">
                      <a16:colId xmlns:a16="http://schemas.microsoft.com/office/drawing/2014/main" val="3348155435"/>
                    </a:ext>
                  </a:extLst>
                </a:gridCol>
              </a:tblGrid>
              <a:tr h="9313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err="1"/>
                        <a:t>Eingabe</a:t>
                      </a:r>
                      <a:r>
                        <a:rPr lang="en-US" sz="2800" b="1" dirty="0"/>
                        <a:t> (Input)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ist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ein</a:t>
                      </a:r>
                      <a:r>
                        <a:rPr lang="en-US" sz="2800" dirty="0"/>
                        <a:t> Signal /Information die ins Board </a:t>
                      </a:r>
                      <a:r>
                        <a:rPr lang="en-US" sz="2800" dirty="0" err="1"/>
                        <a:t>hineingeht</a:t>
                      </a:r>
                      <a:r>
                        <a:rPr lang="en-US" sz="2800" dirty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err="1"/>
                        <a:t>Ausgabe</a:t>
                      </a:r>
                      <a:r>
                        <a:rPr lang="en-US" sz="2800" b="1" dirty="0"/>
                        <a:t>(Output)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ist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jedes</a:t>
                      </a:r>
                      <a:r>
                        <a:rPr lang="en-US" sz="2800" dirty="0"/>
                        <a:t> Signal das das Board </a:t>
                      </a:r>
                      <a:r>
                        <a:rPr lang="en-US" sz="2800" dirty="0" err="1"/>
                        <a:t>verlässt</a:t>
                      </a:r>
                      <a:r>
                        <a:rPr lang="en-US" sz="2800" dirty="0"/>
                        <a:t>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090900"/>
                  </a:ext>
                </a:extLst>
              </a:tr>
              <a:tr h="14421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sng" dirty="0" err="1"/>
                        <a:t>Beispiele</a:t>
                      </a:r>
                      <a:r>
                        <a:rPr lang="en-US" sz="2000" dirty="0"/>
                        <a:t>: </a:t>
                      </a:r>
                      <a:r>
                        <a:rPr lang="en-US" sz="2000" dirty="0" err="1"/>
                        <a:t>Schalter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Lichtsensor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Bewegungsensor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Luftfeuchtigkeitssensor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Temperatursensor</a:t>
                      </a:r>
                      <a:r>
                        <a:rPr lang="en-US" sz="2000" dirty="0"/>
                        <a:t>, …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sng" dirty="0" err="1"/>
                        <a:t>Beispiele</a:t>
                      </a:r>
                      <a:r>
                        <a:rPr lang="en-US" sz="2000" dirty="0"/>
                        <a:t>: LEDs, </a:t>
                      </a:r>
                      <a:r>
                        <a:rPr lang="en-US" sz="2000" dirty="0" err="1"/>
                        <a:t>Gleichstrommotor</a:t>
                      </a:r>
                      <a:r>
                        <a:rPr lang="en-US" sz="2000" dirty="0"/>
                        <a:t>, Servomotor, </a:t>
                      </a:r>
                      <a:r>
                        <a:rPr lang="en-US" sz="2000" dirty="0" err="1"/>
                        <a:t>Piezoschallerzeuger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Relais</a:t>
                      </a:r>
                      <a:r>
                        <a:rPr lang="en-US" sz="2000" dirty="0"/>
                        <a:t>, …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11569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DBA214-3EA7-47F8-92E5-5E5E5063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Eingabe</a:t>
            </a:r>
            <a:r>
              <a:rPr lang="en-US" dirty="0"/>
              <a:t> versus </a:t>
            </a:r>
            <a:r>
              <a:rPr lang="en-US" dirty="0" err="1"/>
              <a:t>Ausgabe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99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3366-B275-4FA3-A282-EDE71740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pinMode</a:t>
            </a:r>
            <a:r>
              <a:rPr lang="en-US" i="1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ADB5-A4F9-4964-9082-75C7260BD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pinMode</a:t>
            </a:r>
            <a:r>
              <a:rPr lang="en-US" i="1" dirty="0"/>
              <a:t>(pin, modus) </a:t>
            </a:r>
            <a:r>
              <a:rPr lang="en-US" dirty="0" err="1"/>
              <a:t>konfiguriert</a:t>
            </a:r>
            <a:r>
              <a:rPr lang="en-US" dirty="0"/>
              <a:t> den </a:t>
            </a:r>
            <a:r>
              <a:rPr lang="en-US" dirty="0" err="1"/>
              <a:t>angegebenen</a:t>
            </a:r>
            <a:r>
              <a:rPr lang="en-US" dirty="0"/>
              <a:t> Pin so, </a:t>
            </a:r>
            <a:r>
              <a:rPr lang="en-US" dirty="0" err="1"/>
              <a:t>dass</a:t>
            </a:r>
            <a:r>
              <a:rPr lang="en-US" dirty="0"/>
              <a:t> er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entweder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Eingang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Ausgang</a:t>
            </a:r>
            <a:r>
              <a:rPr lang="en-US" dirty="0"/>
              <a:t> </a:t>
            </a:r>
            <a:r>
              <a:rPr lang="en-US" dirty="0" err="1"/>
              <a:t>verhält</a:t>
            </a:r>
            <a:endParaRPr lang="en-US" dirty="0"/>
          </a:p>
          <a:p>
            <a:pPr lvl="1"/>
            <a:r>
              <a:rPr lang="en-US" dirty="0"/>
              <a:t>Modi: INPUT, OUTPUT, or INPUT_PULLUP</a:t>
            </a:r>
          </a:p>
          <a:p>
            <a:pPr lvl="1"/>
            <a:r>
              <a:rPr lang="en-US" dirty="0"/>
              <a:t>Why INPUT_PULLUP?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11376B-AFFB-40E6-8C17-1CC866B3B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31" y="3678184"/>
            <a:ext cx="3000000" cy="302857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5E02443-B141-4522-BF1D-413F180EFFF9}"/>
              </a:ext>
            </a:extLst>
          </p:cNvPr>
          <p:cNvGrpSpPr/>
          <p:nvPr/>
        </p:nvGrpSpPr>
        <p:grpSpPr>
          <a:xfrm>
            <a:off x="0" y="3774624"/>
            <a:ext cx="3120653" cy="3083376"/>
            <a:chOff x="2728918" y="3299647"/>
            <a:chExt cx="3120653" cy="308337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D6A5A1-5DFC-40D7-92A0-9CBF8B212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414" r="50792" b="11192"/>
            <a:stretch/>
          </p:blipFill>
          <p:spPr>
            <a:xfrm flipH="1">
              <a:off x="2728918" y="3711057"/>
              <a:ext cx="1476231" cy="11325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FF932E-2AC6-42E6-BEC8-760EE9C73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7"/>
            <a:stretch/>
          </p:blipFill>
          <p:spPr>
            <a:xfrm>
              <a:off x="3857183" y="3354452"/>
              <a:ext cx="1992388" cy="302857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E29402-4C43-4AA9-8CFB-120958E13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243" b="80599"/>
            <a:stretch/>
          </p:blipFill>
          <p:spPr>
            <a:xfrm>
              <a:off x="3495280" y="3299647"/>
              <a:ext cx="472713" cy="58757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7F83B4-D7CD-42A3-BB73-0BE599E83808}"/>
              </a:ext>
            </a:extLst>
          </p:cNvPr>
          <p:cNvGrpSpPr/>
          <p:nvPr/>
        </p:nvGrpSpPr>
        <p:grpSpPr>
          <a:xfrm>
            <a:off x="8643865" y="3678183"/>
            <a:ext cx="3198902" cy="3028571"/>
            <a:chOff x="8643865" y="3678183"/>
            <a:chExt cx="3198902" cy="30285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C265075-A3E2-4D48-AC44-DB848A9D6D35}"/>
                </a:ext>
              </a:extLst>
            </p:cNvPr>
            <p:cNvGrpSpPr/>
            <p:nvPr/>
          </p:nvGrpSpPr>
          <p:grpSpPr>
            <a:xfrm>
              <a:off x="8643865" y="3678183"/>
              <a:ext cx="3000000" cy="3028571"/>
              <a:chOff x="8643865" y="3678183"/>
              <a:chExt cx="3000000" cy="302857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D26469F-A309-4CD2-951C-E13B394F8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3865" y="3678183"/>
                <a:ext cx="3000000" cy="3028571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841F22D-25F5-401D-9574-666A60A3AC48}"/>
                  </a:ext>
                </a:extLst>
              </p:cNvPr>
              <p:cNvSpPr/>
              <p:nvPr/>
            </p:nvSpPr>
            <p:spPr>
              <a:xfrm>
                <a:off x="8643865" y="3678183"/>
                <a:ext cx="752144" cy="14424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5BF81D-76D2-4291-969E-05C880DD4C88}"/>
                </a:ext>
              </a:extLst>
            </p:cNvPr>
            <p:cNvSpPr txBox="1"/>
            <p:nvPr/>
          </p:nvSpPr>
          <p:spPr>
            <a:xfrm>
              <a:off x="10234763" y="4567624"/>
              <a:ext cx="1608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INPUT_PULLUP</a:t>
              </a:r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5ABF5BAF-206D-A272-3DA1-1EF75C87C31E}"/>
              </a:ext>
            </a:extLst>
          </p:cNvPr>
          <p:cNvSpPr txBox="1"/>
          <p:nvPr/>
        </p:nvSpPr>
        <p:spPr>
          <a:xfrm>
            <a:off x="3843580" y="843240"/>
            <a:ext cx="686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4"/>
              </a:rPr>
              <a:t>https://</a:t>
            </a:r>
            <a:r>
              <a:rPr lang="de-DE" dirty="0" err="1">
                <a:hlinkClick r:id="rId4"/>
              </a:rPr>
              <a:t>roboticsbackend.com</a:t>
            </a:r>
            <a:r>
              <a:rPr lang="de-DE" dirty="0">
                <a:hlinkClick r:id="rId4"/>
              </a:rPr>
              <a:t>/</a:t>
            </a:r>
            <a:r>
              <a:rPr lang="de-DE" dirty="0" err="1">
                <a:hlinkClick r:id="rId4"/>
              </a:rPr>
              <a:t>arduino-input_pullup-pinmode</a:t>
            </a:r>
            <a:r>
              <a:rPr lang="de-DE" dirty="0">
                <a:hlinkClick r:id="rId4"/>
              </a:rPr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89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291E-46E8-4843-A71A-4F50A811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vs Analog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FA22CC-4400-4FA0-853A-60AD1D0D8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14" y="1843087"/>
            <a:ext cx="10342386" cy="4592019"/>
          </a:xfrm>
        </p:spPr>
      </p:pic>
    </p:spTree>
    <p:extLst>
      <p:ext uri="{BB962C8B-B14F-4D97-AF65-F5344CB8AC3E}">
        <p14:creationId xmlns:p14="http://schemas.microsoft.com/office/powerpoint/2010/main" val="2415609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6B3F-8AE9-44A8-8ABD-062CF3B7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Digitale</a:t>
            </a:r>
            <a:r>
              <a:rPr lang="en-US" b="1" dirty="0"/>
              <a:t> </a:t>
            </a:r>
            <a:r>
              <a:rPr lang="en-US" b="1" dirty="0" err="1"/>
              <a:t>Eingabe</a:t>
            </a:r>
            <a:r>
              <a:rPr lang="en-US" dirty="0"/>
              <a:t>: Wert = </a:t>
            </a:r>
            <a:r>
              <a:rPr lang="en-US" i="1" dirty="0" err="1"/>
              <a:t>digitalRead</a:t>
            </a:r>
            <a:r>
              <a:rPr lang="en-US" dirty="0"/>
              <a:t>(pin)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C8010-6B82-42AD-B9A1-DBC829727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Wert = </a:t>
            </a:r>
            <a:r>
              <a:rPr lang="en-US" i="1" dirty="0" err="1"/>
              <a:t>digitalRead</a:t>
            </a:r>
            <a:r>
              <a:rPr lang="en-US" dirty="0"/>
              <a:t>(3);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0, </a:t>
            </a:r>
            <a:r>
              <a:rPr lang="en-US" dirty="0" err="1"/>
              <a:t>wenn</a:t>
            </a:r>
            <a:r>
              <a:rPr lang="en-US" dirty="0"/>
              <a:t> input &lt;= 1.5 V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1, </a:t>
            </a:r>
            <a:r>
              <a:rPr lang="en-US" dirty="0" err="1"/>
              <a:t>wenn</a:t>
            </a:r>
            <a:r>
              <a:rPr lang="en-US" dirty="0"/>
              <a:t> input &gt;= 3.0 V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unbestimmt</a:t>
            </a:r>
            <a:r>
              <a:rPr lang="en-US" dirty="0"/>
              <a:t>, </a:t>
            </a:r>
            <a:r>
              <a:rPr lang="en-US" dirty="0" err="1"/>
              <a:t>wenn</a:t>
            </a:r>
            <a:r>
              <a:rPr lang="en-US" dirty="0"/>
              <a:t>  1.5 &lt; input &lt; 3.0</a:t>
            </a:r>
          </a:p>
        </p:txBody>
      </p:sp>
    </p:spTree>
    <p:extLst>
      <p:ext uri="{BB962C8B-B14F-4D97-AF65-F5344CB8AC3E}">
        <p14:creationId xmlns:p14="http://schemas.microsoft.com/office/powerpoint/2010/main" val="794916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463E-760A-4C3E-9BB3-C476D55C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Analoge</a:t>
            </a:r>
            <a:r>
              <a:rPr lang="en-US" b="1" dirty="0"/>
              <a:t> </a:t>
            </a:r>
            <a:r>
              <a:rPr lang="en-US" b="1" dirty="0" err="1"/>
              <a:t>Eingabe</a:t>
            </a:r>
            <a:r>
              <a:rPr lang="en-US" dirty="0"/>
              <a:t>: Wert = </a:t>
            </a:r>
            <a:r>
              <a:rPr lang="en-US" i="1" dirty="0" err="1"/>
              <a:t>analogRead</a:t>
            </a:r>
            <a:r>
              <a:rPr lang="en-US" dirty="0"/>
              <a:t>(pin)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81D2A-6AC9-4105-A697-519FCEDF6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Wert = </a:t>
            </a:r>
            <a:r>
              <a:rPr lang="en-US" i="1" dirty="0" err="1"/>
              <a:t>analogRead</a:t>
            </a:r>
            <a:r>
              <a:rPr lang="en-US" dirty="0"/>
              <a:t>(A0);  // Wert </a:t>
            </a:r>
            <a:r>
              <a:rPr lang="en-US" dirty="0" err="1"/>
              <a:t>zwischen</a:t>
            </a:r>
            <a:r>
              <a:rPr lang="en-US" dirty="0"/>
              <a:t> 0 und 1023 (2^10-1)</a:t>
            </a:r>
          </a:p>
          <a:p>
            <a:r>
              <a:rPr lang="en-US" dirty="0" err="1"/>
              <a:t>Wandelt</a:t>
            </a:r>
            <a:r>
              <a:rPr lang="en-US" dirty="0"/>
              <a:t> </a:t>
            </a:r>
            <a:r>
              <a:rPr lang="en-US" dirty="0" err="1"/>
              <a:t>analogen</a:t>
            </a:r>
            <a:r>
              <a:rPr lang="en-US" dirty="0"/>
              <a:t> Input in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digitales</a:t>
            </a:r>
            <a:r>
              <a:rPr lang="en-US" dirty="0"/>
              <a:t> Signal (</a:t>
            </a:r>
            <a:r>
              <a:rPr lang="en-US" dirty="0" err="1"/>
              <a:t>mit</a:t>
            </a:r>
            <a:r>
              <a:rPr lang="en-US" dirty="0"/>
              <a:t> 10 Bit </a:t>
            </a:r>
            <a:r>
              <a:rPr lang="en-US" dirty="0" err="1"/>
              <a:t>Konverter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DD12DD8-E9B5-4606-8FFB-7FE9072E4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126" y="2750310"/>
            <a:ext cx="4731314" cy="2399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D103884-A657-48E8-98DC-F023DBE6C7C0}"/>
              </a:ext>
            </a:extLst>
          </p:cNvPr>
          <p:cNvGraphicFramePr>
            <a:graphicFrameLocks noGrp="1"/>
          </p:cNvGraphicFramePr>
          <p:nvPr/>
        </p:nvGraphicFramePr>
        <p:xfrm>
          <a:off x="2449901" y="5194654"/>
          <a:ext cx="7721390" cy="149965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46630">
                  <a:extLst>
                    <a:ext uri="{9D8B030D-6E8A-4147-A177-3AD203B41FA5}">
                      <a16:colId xmlns:a16="http://schemas.microsoft.com/office/drawing/2014/main" val="2183838178"/>
                    </a:ext>
                  </a:extLst>
                </a:gridCol>
                <a:gridCol w="3187380">
                  <a:extLst>
                    <a:ext uri="{9D8B030D-6E8A-4147-A177-3AD203B41FA5}">
                      <a16:colId xmlns:a16="http://schemas.microsoft.com/office/drawing/2014/main" val="3348155435"/>
                    </a:ext>
                  </a:extLst>
                </a:gridCol>
                <a:gridCol w="3187380">
                  <a:extLst>
                    <a:ext uri="{9D8B030D-6E8A-4147-A177-3AD203B41FA5}">
                      <a16:colId xmlns:a16="http://schemas.microsoft.com/office/drawing/2014/main" val="1380999621"/>
                    </a:ext>
                  </a:extLst>
                </a:gridCol>
              </a:tblGrid>
              <a:tr h="4355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Input voltage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Analog to digital conversion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value (read in </a:t>
                      </a:r>
                      <a:r>
                        <a:rPr lang="en-US" sz="1400" b="1" dirty="0" err="1"/>
                        <a:t>analogRead</a:t>
                      </a:r>
                      <a:r>
                        <a:rPr lang="en-US" sz="1400" b="1" dirty="0"/>
                        <a:t> function)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090900"/>
                  </a:ext>
                </a:extLst>
              </a:tr>
              <a:tr h="3646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0000000000b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115691"/>
                  </a:ext>
                </a:extLst>
              </a:tr>
              <a:tr h="3484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1111111111b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934654"/>
                  </a:ext>
                </a:extLst>
              </a:tr>
              <a:tr h="350960"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0000000001b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881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008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6B3F-8AE9-44A8-8ABD-062CF3B7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Digitale</a:t>
            </a:r>
            <a:r>
              <a:rPr lang="en-US" b="1" dirty="0"/>
              <a:t> </a:t>
            </a:r>
            <a:r>
              <a:rPr lang="en-US" b="1" dirty="0" err="1"/>
              <a:t>Ausgabe</a:t>
            </a:r>
            <a:r>
              <a:rPr lang="en-US" dirty="0"/>
              <a:t>: </a:t>
            </a:r>
            <a:r>
              <a:rPr lang="en-US" i="1" dirty="0" err="1"/>
              <a:t>digitalWrite</a:t>
            </a:r>
            <a:r>
              <a:rPr lang="en-US" dirty="0"/>
              <a:t>(pin, Wert)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C8010-6B82-42AD-B9A1-DBC829727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i="1" dirty="0" err="1"/>
              <a:t>digitalWrite</a:t>
            </a:r>
            <a:r>
              <a:rPr lang="en-US" dirty="0"/>
              <a:t>(3, LOW);</a:t>
            </a:r>
          </a:p>
          <a:p>
            <a:pPr lvl="1"/>
            <a:r>
              <a:rPr lang="en-US" dirty="0"/>
              <a:t>Output Pin </a:t>
            </a:r>
            <a:r>
              <a:rPr lang="en-US" dirty="0" err="1"/>
              <a:t>wird</a:t>
            </a:r>
            <a:r>
              <a:rPr lang="en-US" dirty="0"/>
              <a:t> auf 0V </a:t>
            </a:r>
            <a:r>
              <a:rPr lang="en-US" dirty="0" err="1"/>
              <a:t>gesetzt</a:t>
            </a:r>
            <a:endParaRPr lang="en-US" dirty="0"/>
          </a:p>
          <a:p>
            <a:pPr lvl="1"/>
            <a:endParaRPr lang="en-US" dirty="0"/>
          </a:p>
          <a:p>
            <a:r>
              <a:rPr lang="en-US" i="1" dirty="0" err="1"/>
              <a:t>digitalWrite</a:t>
            </a:r>
            <a:r>
              <a:rPr lang="en-US" dirty="0"/>
              <a:t>(3, HIGH);</a:t>
            </a:r>
          </a:p>
          <a:p>
            <a:pPr lvl="1"/>
            <a:r>
              <a:rPr lang="en-US" dirty="0"/>
              <a:t>Output pin </a:t>
            </a:r>
            <a:r>
              <a:rPr lang="en-US" dirty="0" err="1"/>
              <a:t>wird</a:t>
            </a:r>
            <a:r>
              <a:rPr lang="en-US" dirty="0"/>
              <a:t> auf 5V </a:t>
            </a:r>
            <a:r>
              <a:rPr lang="en-US" dirty="0" err="1"/>
              <a:t>gesetzt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27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463E-760A-4C3E-9BB3-C476D55C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Analoger</a:t>
            </a:r>
            <a:r>
              <a:rPr lang="en-US" dirty="0"/>
              <a:t> Output: </a:t>
            </a:r>
            <a:r>
              <a:rPr lang="en-US" i="1" dirty="0" err="1"/>
              <a:t>analogWrite</a:t>
            </a:r>
            <a:r>
              <a:rPr lang="en-US" dirty="0"/>
              <a:t>(pin, Wert)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81D2A-6AC9-4105-A697-519FCEDF6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analogWrite</a:t>
            </a:r>
            <a:r>
              <a:rPr lang="en-US" dirty="0"/>
              <a:t>(3, 100);</a:t>
            </a:r>
          </a:p>
          <a:p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Pins </a:t>
            </a:r>
            <a:r>
              <a:rPr lang="en-US" dirty="0" err="1"/>
              <a:t>mit</a:t>
            </a:r>
            <a:r>
              <a:rPr lang="en-US" dirty="0"/>
              <a:t> dem ~ Symbol</a:t>
            </a:r>
          </a:p>
          <a:p>
            <a:r>
              <a:rPr lang="en-US" dirty="0"/>
              <a:t>Wert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0 und 255 sein</a:t>
            </a:r>
          </a:p>
          <a:p>
            <a:r>
              <a:rPr lang="en-US" dirty="0"/>
              <a:t>0 -&gt; 0V   |   255 -&gt; 5V   |   128 -&gt; ?  (</a:t>
            </a:r>
            <a:r>
              <a:rPr lang="en-US" dirty="0" err="1"/>
              <a:t>Pulsweitenmodulation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7AD91-734E-476C-BFA4-2DA56A008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19" y="3725839"/>
            <a:ext cx="3325773" cy="297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A065561-CC13-46B2-BEA3-0BD0D46EA104}"/>
              </a:ext>
            </a:extLst>
          </p:cNvPr>
          <p:cNvGrpSpPr/>
          <p:nvPr/>
        </p:nvGrpSpPr>
        <p:grpSpPr>
          <a:xfrm>
            <a:off x="6096000" y="3725839"/>
            <a:ext cx="5983738" cy="3000891"/>
            <a:chOff x="838200" y="4613188"/>
            <a:chExt cx="11759304" cy="51906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B2972B-2CEC-444E-A63C-BED567DD9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4613188"/>
              <a:ext cx="6248400" cy="39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B889BF1-4A0A-4FF2-99E8-DB8AF1AAF84C}"/>
                </a:ext>
              </a:extLst>
            </p:cNvPr>
            <p:cNvCxnSpPr/>
            <p:nvPr/>
          </p:nvCxnSpPr>
          <p:spPr>
            <a:xfrm>
              <a:off x="2209800" y="5995900"/>
              <a:ext cx="0" cy="3429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067258-E73B-4D7A-85B4-2A84E7B0119A}"/>
                </a:ext>
              </a:extLst>
            </p:cNvPr>
            <p:cNvCxnSpPr/>
            <p:nvPr/>
          </p:nvCxnSpPr>
          <p:spPr>
            <a:xfrm>
              <a:off x="3352800" y="5995900"/>
              <a:ext cx="0" cy="3429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C0EA46F-721C-4622-A81A-529E3E887EA7}"/>
                </a:ext>
              </a:extLst>
            </p:cNvPr>
            <p:cNvCxnSpPr/>
            <p:nvPr/>
          </p:nvCxnSpPr>
          <p:spPr>
            <a:xfrm flipH="1">
              <a:off x="3352800" y="9120100"/>
              <a:ext cx="3619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DD8D4B7-A86B-4D02-BE72-F9720CC7F237}"/>
                </a:ext>
              </a:extLst>
            </p:cNvPr>
            <p:cNvCxnSpPr/>
            <p:nvPr/>
          </p:nvCxnSpPr>
          <p:spPr>
            <a:xfrm>
              <a:off x="1752600" y="9120100"/>
              <a:ext cx="4381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9">
              <a:extLst>
                <a:ext uri="{FF2B5EF4-FFF2-40B4-BE49-F238E27FC236}">
                  <a16:creationId xmlns:a16="http://schemas.microsoft.com/office/drawing/2014/main" id="{FDC396E8-5C3E-449A-B91A-E09B2DD22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398" y="8671841"/>
              <a:ext cx="8635106" cy="113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Fixed cycle length; constant number of cycles/sec</a:t>
              </a:r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82AD8C13-895C-AF4F-800F-49A03B870152}"/>
              </a:ext>
            </a:extLst>
          </p:cNvPr>
          <p:cNvSpPr txBox="1"/>
          <p:nvPr/>
        </p:nvSpPr>
        <p:spPr>
          <a:xfrm>
            <a:off x="4860011" y="1431682"/>
            <a:ext cx="686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5"/>
              </a:rPr>
              <a:t>https://</a:t>
            </a:r>
            <a:r>
              <a:rPr lang="de-DE" dirty="0" err="1">
                <a:hlinkClick r:id="rId5"/>
              </a:rPr>
              <a:t>www.arduino.cc</a:t>
            </a:r>
            <a:r>
              <a:rPr lang="de-DE" dirty="0">
                <a:hlinkClick r:id="rId5"/>
              </a:rPr>
              <a:t>/en/Tutorial/</a:t>
            </a:r>
            <a:r>
              <a:rPr lang="de-DE" dirty="0" err="1">
                <a:hlinkClick r:id="rId5"/>
              </a:rPr>
              <a:t>SecretsOfArduinoPWM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647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2F2C5-0713-3847-81BA-E8A08E33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Arduino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A57E7C-038C-9749-8085-40C584E57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785100" cy="4384676"/>
          </a:xfrm>
        </p:spPr>
        <p:txBody>
          <a:bodyPr>
            <a:normAutofit lnSpcReduction="10000"/>
          </a:bodyPr>
          <a:lstStyle/>
          <a:p>
            <a:r>
              <a:rPr lang="de-DE" dirty="0"/>
              <a:t>Open-</a:t>
            </a:r>
            <a:r>
              <a:rPr lang="de-DE" dirty="0" err="1"/>
              <a:t>source</a:t>
            </a:r>
            <a:r>
              <a:rPr lang="de-DE" dirty="0"/>
              <a:t> Elektronik-Plattform – seit ca. 2005</a:t>
            </a:r>
          </a:p>
          <a:p>
            <a:r>
              <a:rPr lang="de-DE" dirty="0"/>
              <a:t>Hardware und Software</a:t>
            </a:r>
          </a:p>
          <a:p>
            <a:pPr lvl="1"/>
            <a:r>
              <a:rPr lang="de-DE" dirty="0"/>
              <a:t>Original </a:t>
            </a:r>
            <a:r>
              <a:rPr lang="de-DE" dirty="0" err="1"/>
              <a:t>Microchip</a:t>
            </a:r>
            <a:r>
              <a:rPr lang="de-DE" dirty="0"/>
              <a:t>/</a:t>
            </a:r>
            <a:r>
              <a:rPr lang="de-DE" dirty="0" err="1"/>
              <a:t>Atmel</a:t>
            </a:r>
            <a:r>
              <a:rPr lang="de-DE" dirty="0"/>
              <a:t> AVR </a:t>
            </a:r>
            <a:r>
              <a:rPr lang="de-DE" dirty="0" err="1"/>
              <a:t>boards</a:t>
            </a:r>
            <a:r>
              <a:rPr lang="de-DE" dirty="0"/>
              <a:t> (8-bit, 16 </a:t>
            </a:r>
            <a:r>
              <a:rPr lang="de-DE" dirty="0" err="1"/>
              <a:t>Mhz</a:t>
            </a:r>
            <a:r>
              <a:rPr lang="de-DE" dirty="0"/>
              <a:t>)</a:t>
            </a:r>
          </a:p>
          <a:p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boards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Lesen Input (Sensor, Knopf, Temperaturfühler)</a:t>
            </a:r>
          </a:p>
          <a:p>
            <a:pPr lvl="1"/>
            <a:r>
              <a:rPr lang="de-DE" dirty="0"/>
              <a:t>Erzeugen Output (Motor ansteuern, LED leuchten, Wert ins Internet hochladen</a:t>
            </a:r>
          </a:p>
          <a:p>
            <a:pPr lvl="1"/>
            <a:r>
              <a:rPr lang="de-DE" dirty="0"/>
              <a:t>Werden von einem Programm (</a:t>
            </a:r>
            <a:r>
              <a:rPr lang="de-DE" dirty="0" err="1"/>
              <a:t>Aduino</a:t>
            </a:r>
            <a:r>
              <a:rPr lang="de-DE" dirty="0"/>
              <a:t> Sprache) gesteuert welches mit einer </a:t>
            </a:r>
            <a:r>
              <a:rPr lang="de-DE" dirty="0" err="1"/>
              <a:t>Arduino</a:t>
            </a:r>
            <a:r>
              <a:rPr lang="de-DE" dirty="0"/>
              <a:t> IDE (Entwicklungsumgebung) erstellt wird.</a:t>
            </a:r>
          </a:p>
          <a:p>
            <a:pPr lvl="1"/>
            <a:r>
              <a:rPr lang="de-DE" dirty="0">
                <a:hlinkClick r:id="rId3"/>
              </a:rPr>
              <a:t>https://</a:t>
            </a:r>
            <a:r>
              <a:rPr lang="de-DE" dirty="0" err="1">
                <a:hlinkClick r:id="rId3"/>
              </a:rPr>
              <a:t>en.wikipedia.org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wiki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List_of_Arduino_boards_and_compatible_systems</a:t>
            </a:r>
            <a:endParaRPr lang="de-DE" dirty="0"/>
          </a:p>
        </p:txBody>
      </p:sp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2C89C943-791F-2C48-BAAD-1B55B7B991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00" y="3884509"/>
            <a:ext cx="3235325" cy="3235325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F4DE750-5E1A-284B-BFA4-6ED90F894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25" y="135792"/>
            <a:ext cx="3233890" cy="39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73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A8937-4543-4727-BBC0-A58CFA3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</a:t>
            </a:r>
            <a:r>
              <a:rPr lang="en-US" dirty="0" err="1"/>
              <a:t>Sprache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C5DD-93B9-4322-BC57-2C2C102B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Ist</a:t>
            </a:r>
            <a:r>
              <a:rPr lang="en-US" dirty="0"/>
              <a:t> C/C++ </a:t>
            </a:r>
            <a:r>
              <a:rPr lang="en-US" dirty="0" err="1"/>
              <a:t>Sprache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Zusatzfunktionen</a:t>
            </a:r>
            <a:r>
              <a:rPr lang="en-US" dirty="0"/>
              <a:t> und </a:t>
            </a:r>
            <a:r>
              <a:rPr lang="en-US" dirty="0" err="1"/>
              <a:t>Konstanten</a:t>
            </a:r>
            <a:r>
              <a:rPr lang="en-US" dirty="0"/>
              <a:t> die </a:t>
            </a:r>
            <a:r>
              <a:rPr lang="en-US" dirty="0" err="1"/>
              <a:t>vorbereitet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um </a:t>
            </a:r>
            <a:r>
              <a:rPr lang="en-US" dirty="0" err="1"/>
              <a:t>mit</a:t>
            </a:r>
            <a:r>
              <a:rPr lang="en-US" dirty="0"/>
              <a:t>  dem Arduino Board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sprechen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Referenz</a:t>
            </a:r>
            <a:endParaRPr lang="en-US" dirty="0"/>
          </a:p>
          <a:p>
            <a:r>
              <a:rPr lang="en-US" dirty="0">
                <a:hlinkClick r:id="rId4"/>
              </a:rPr>
              <a:t>Open source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846D6-D077-4B6A-9179-C6EBD4F66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86" y="2784249"/>
            <a:ext cx="3338689" cy="40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11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Struktur eines jeden </a:t>
            </a:r>
            <a:r>
              <a:rPr lang="de-DE" b="1" dirty="0" err="1"/>
              <a:t>Arduino</a:t>
            </a:r>
            <a:r>
              <a:rPr lang="de-DE" b="1" dirty="0"/>
              <a:t> Programms/Sketch das wir schreiben: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3F3561A-625D-2543-90A9-FCD87EC75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24341"/>
            <a:ext cx="10515600" cy="375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95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04499"/>
            <a:ext cx="11216268" cy="1325563"/>
          </a:xfrm>
        </p:spPr>
        <p:txBody>
          <a:bodyPr>
            <a:normAutofit fontScale="90000"/>
          </a:bodyPr>
          <a:lstStyle/>
          <a:p>
            <a:r>
              <a:rPr lang="de-DE" b="1" dirty="0"/>
              <a:t>Was macht die </a:t>
            </a:r>
            <a:r>
              <a:rPr lang="de-DE" b="1" dirty="0" err="1"/>
              <a:t>Arduino</a:t>
            </a:r>
            <a:r>
              <a:rPr lang="de-DE" b="1" dirty="0"/>
              <a:t> Plattform:</a:t>
            </a:r>
            <a:br>
              <a:rPr lang="de-DE" b="1" dirty="0"/>
            </a:br>
            <a:r>
              <a:rPr lang="de-DE" sz="2700" dirty="0">
                <a:hlinkClick r:id="rId3"/>
              </a:rPr>
              <a:t>https://github.com/arduino/ArduinoCore-avr/</a:t>
            </a:r>
            <a:r>
              <a:rPr lang="de-DE" sz="2700" dirty="0" err="1">
                <a:hlinkClick r:id="rId3"/>
              </a:rPr>
              <a:t>blob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master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cores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arduino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main.cpp</a:t>
            </a:r>
            <a:br>
              <a:rPr lang="de-DE" dirty="0"/>
            </a:br>
            <a:endParaRPr lang="de-DE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4B7FF0-50CD-F444-BBE6-CE889A1E7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029" y="1249087"/>
            <a:ext cx="8549409" cy="550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4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355580"/>
          </a:xfrm>
        </p:spPr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158837"/>
            <a:ext cx="10515600" cy="2930814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Diese Folien wurden von Peter </a:t>
            </a:r>
            <a:r>
              <a:rPr lang="de-DE" dirty="0" err="1"/>
              <a:t>Bendel</a:t>
            </a:r>
            <a:r>
              <a:rPr lang="de-DE" dirty="0"/>
              <a:t> erstellt.</a:t>
            </a:r>
          </a:p>
          <a:p>
            <a:r>
              <a:rPr lang="de-DE" dirty="0"/>
              <a:t>Für eigene Inhalte gilt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</a:t>
            </a:r>
            <a:r>
              <a:rPr lang="de-DE" dirty="0">
                <a:hlinkClick r:id="rId3"/>
              </a:rPr>
              <a:t>https://creativecommons.org/licenses/by-sa/3.0/</a:t>
            </a:r>
            <a:endParaRPr lang="de-DE" dirty="0"/>
          </a:p>
          <a:p>
            <a:endParaRPr lang="de-DE" dirty="0"/>
          </a:p>
          <a:p>
            <a:r>
              <a:rPr lang="de-DE" dirty="0"/>
              <a:t>Ich habe folgende Quellen verwendet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4"/>
              </a:rPr>
              <a:t>http://mae2.eng.uci.edu/~dreinken/MAE106/static/docs/Lecture_4_2019_Arduino.pptx</a:t>
            </a:r>
            <a:r>
              <a:rPr lang="de-DE" dirty="0"/>
              <a:t> von mir übersetzt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5"/>
              </a:rPr>
              <a:t>https://docs.arduino.cc/tutorials/nano-rp2040-connect/rp2040-01-technical-reference - </a:t>
            </a:r>
            <a:r>
              <a:rPr lang="de-DE">
                <a:hlinkClick r:id="rId5"/>
              </a:rPr>
              <a:t>datasheet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6"/>
              </a:rPr>
              <a:t>https://starthardware.org/man_uploads/Kurzworkshop-Arduino.pdf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https://</a:t>
            </a:r>
            <a:r>
              <a:rPr lang="de-DE" dirty="0" err="1"/>
              <a:t>www.instructables.com</a:t>
            </a:r>
            <a:r>
              <a:rPr lang="de-DE" dirty="0"/>
              <a:t>/Multiple-LEDs-</a:t>
            </a:r>
            <a:r>
              <a:rPr lang="de-DE" dirty="0" err="1"/>
              <a:t>Breadboards</a:t>
            </a:r>
            <a:r>
              <a:rPr lang="de-DE" dirty="0"/>
              <a:t>-</a:t>
            </a:r>
            <a:r>
              <a:rPr lang="de-DE" dirty="0" err="1"/>
              <a:t>With</a:t>
            </a:r>
            <a:r>
              <a:rPr lang="de-DE" dirty="0"/>
              <a:t>-</a:t>
            </a:r>
            <a:r>
              <a:rPr lang="de-DE" dirty="0" err="1"/>
              <a:t>Arduino</a:t>
            </a:r>
            <a:r>
              <a:rPr lang="de-DE" dirty="0"/>
              <a:t>-in-</a:t>
            </a:r>
            <a:r>
              <a:rPr lang="de-DE" dirty="0" err="1"/>
              <a:t>Tinkerca</a:t>
            </a:r>
            <a:r>
              <a:rPr lang="de-DE" dirty="0"/>
              <a:t>/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hlinkClick r:id="rId7"/>
            </a:endParaRP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74AD89-6C3F-F148-8AAD-1053D20A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sind </a:t>
            </a:r>
            <a:r>
              <a:rPr lang="de-DE" dirty="0" err="1"/>
              <a:t>Arduinos</a:t>
            </a:r>
            <a:r>
              <a:rPr lang="de-DE" dirty="0"/>
              <a:t> so populär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B61835-3DA1-F74D-8E21-7FEBF7B46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r>
              <a:rPr lang="de-DE" dirty="0"/>
              <a:t>Leicht zu benutzen und gut unterstützt</a:t>
            </a:r>
          </a:p>
          <a:p>
            <a:r>
              <a:rPr lang="de-DE" dirty="0"/>
              <a:t>Billig (10-100 €)</a:t>
            </a:r>
          </a:p>
          <a:p>
            <a:r>
              <a:rPr lang="de-DE" dirty="0"/>
              <a:t>Keine zusätzliche Hardware zum Programmieren notwendig (</a:t>
            </a:r>
            <a:r>
              <a:rPr lang="de-DE" dirty="0" err="1"/>
              <a:t>ausser</a:t>
            </a:r>
            <a:r>
              <a:rPr lang="de-DE" dirty="0"/>
              <a:t> USB-Kabel und PC/Laptop)</a:t>
            </a:r>
          </a:p>
          <a:p>
            <a:r>
              <a:rPr lang="de-DE" dirty="0"/>
              <a:t>Allumfassende, kostenlose Software-Bibliotheken für „</a:t>
            </a:r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“ und Peripherie (Shields)</a:t>
            </a:r>
          </a:p>
          <a:p>
            <a:r>
              <a:rPr lang="de-DE" dirty="0"/>
              <a:t>Open </a:t>
            </a:r>
            <a:r>
              <a:rPr lang="de-DE" dirty="0" err="1"/>
              <a:t>source</a:t>
            </a:r>
            <a:r>
              <a:rPr lang="de-DE" dirty="0"/>
              <a:t> (inklusive Hardware design)</a:t>
            </a:r>
          </a:p>
          <a:p>
            <a:r>
              <a:rPr lang="de-DE" dirty="0"/>
              <a:t>Sehr viel online Dokumentation frei verfügbar</a:t>
            </a:r>
          </a:p>
          <a:p>
            <a:r>
              <a:rPr lang="de-DE" dirty="0"/>
              <a:t>Sehr viele Beispielprojekte</a:t>
            </a:r>
          </a:p>
          <a:p>
            <a:r>
              <a:rPr lang="de-DE" dirty="0"/>
              <a:t>Sehr viele Ein- und Ausgabegeräte (Shields) billig und kompatibel verfügbar</a:t>
            </a:r>
          </a:p>
        </p:txBody>
      </p:sp>
    </p:spTree>
    <p:extLst>
      <p:ext uri="{BB962C8B-B14F-4D97-AF65-F5344CB8AC3E}">
        <p14:creationId xmlns:p14="http://schemas.microsoft.com/office/powerpoint/2010/main" val="3279203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5DBC4-B2EC-DF4B-A445-F20CA3D1B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74"/>
            <a:ext cx="10515600" cy="1325563"/>
          </a:xfrm>
        </p:spPr>
        <p:txBody>
          <a:bodyPr/>
          <a:lstStyle/>
          <a:p>
            <a:r>
              <a:rPr lang="de-DE" dirty="0"/>
              <a:t>Alternativen – </a:t>
            </a:r>
            <a:r>
              <a:rPr lang="de-DE" sz="3600" dirty="0" err="1"/>
              <a:t>Raspberry</a:t>
            </a:r>
            <a:r>
              <a:rPr lang="de-DE" sz="3600" dirty="0"/>
              <a:t> (verbreitet seit ca. 2012)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1548C4-2804-2447-AB49-5895C1C8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731"/>
            <a:ext cx="10515600" cy="4351338"/>
          </a:xfrm>
        </p:spPr>
        <p:txBody>
          <a:bodyPr/>
          <a:lstStyle/>
          <a:p>
            <a:r>
              <a:rPr lang="de-DE" dirty="0" err="1"/>
              <a:t>Raspberry</a:t>
            </a:r>
            <a:r>
              <a:rPr lang="de-DE" dirty="0"/>
              <a:t> Pi Plattform </a:t>
            </a:r>
            <a:r>
              <a:rPr lang="de-DE" dirty="0">
                <a:hlinkClick r:id="rId3"/>
              </a:rPr>
              <a:t>https://de.wikipedia.org/wiki/Raspberry_Pi</a:t>
            </a:r>
            <a:endParaRPr lang="de-DE" dirty="0"/>
          </a:p>
          <a:p>
            <a:r>
              <a:rPr lang="de-DE" dirty="0">
                <a:hlinkClick r:id="rId4"/>
              </a:rPr>
              <a:t>https://www.raspberrypi.org</a:t>
            </a:r>
            <a:endParaRPr lang="de-DE" dirty="0"/>
          </a:p>
          <a:p>
            <a:r>
              <a:rPr lang="de-DE" dirty="0"/>
              <a:t>Unterstützt Linux und „alle“ Programmiersprachen inkl. Python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AAB8CD9-D7FB-FA47-ADF2-42FC7D85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04" y="3208892"/>
            <a:ext cx="6748503" cy="395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392EFBA-9B25-F84D-AAED-B99D7FAD5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45" y="3581400"/>
            <a:ext cx="21590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59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5DBC4-B2EC-DF4B-A445-F20CA3D1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 – </a:t>
            </a:r>
            <a:r>
              <a:rPr lang="de-DE" sz="3200" dirty="0" err="1"/>
              <a:t>Espressif</a:t>
            </a:r>
            <a:r>
              <a:rPr lang="de-DE" sz="3200" dirty="0"/>
              <a:t> ESP32 (verbreitet seit ca. 2016)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1548C4-2804-2447-AB49-5895C1C8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123"/>
            <a:ext cx="10515600" cy="4673840"/>
          </a:xfrm>
        </p:spPr>
        <p:txBody>
          <a:bodyPr/>
          <a:lstStyle/>
          <a:p>
            <a:r>
              <a:rPr lang="de-DE" dirty="0">
                <a:hlinkClick r:id="rId3"/>
              </a:rPr>
              <a:t>https://</a:t>
            </a:r>
            <a:r>
              <a:rPr lang="de-DE" dirty="0" err="1">
                <a:hlinkClick r:id="rId3"/>
              </a:rPr>
              <a:t>en.wikipedia.org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wiki</a:t>
            </a:r>
            <a:r>
              <a:rPr lang="de-DE" dirty="0">
                <a:hlinkClick r:id="rId3"/>
              </a:rPr>
              <a:t>/ESP32</a:t>
            </a:r>
            <a:endParaRPr lang="de-DE" dirty="0"/>
          </a:p>
          <a:p>
            <a:r>
              <a:rPr lang="de-DE" dirty="0"/>
              <a:t>Nicht open </a:t>
            </a:r>
            <a:r>
              <a:rPr lang="de-DE" dirty="0" err="1"/>
              <a:t>source</a:t>
            </a:r>
            <a:r>
              <a:rPr lang="de-DE" dirty="0"/>
              <a:t> – Produkt der Firma </a:t>
            </a:r>
            <a:r>
              <a:rPr lang="de-DE" dirty="0" err="1"/>
              <a:t>Espressif</a:t>
            </a:r>
            <a:r>
              <a:rPr lang="de-DE" dirty="0"/>
              <a:t> (Shanghai)</a:t>
            </a:r>
          </a:p>
          <a:p>
            <a:r>
              <a:rPr lang="de-DE" dirty="0"/>
              <a:t>Open </a:t>
            </a:r>
            <a:r>
              <a:rPr lang="de-DE" dirty="0" err="1"/>
              <a:t>source</a:t>
            </a:r>
            <a:r>
              <a:rPr lang="de-DE" dirty="0"/>
              <a:t> SDK kompatibel mit </a:t>
            </a:r>
            <a:r>
              <a:rPr lang="de-DE" dirty="0" err="1"/>
              <a:t>Arduino</a:t>
            </a:r>
            <a:r>
              <a:rPr lang="de-DE" dirty="0"/>
              <a:t> IDE </a:t>
            </a:r>
            <a:r>
              <a:rPr lang="de-DE" dirty="0">
                <a:hlinkClick r:id="rId4"/>
              </a:rPr>
              <a:t>Programming the ESP32 with Arduino Code • Wolles Elektronikkiste</a:t>
            </a:r>
            <a:endParaRPr lang="de-DE" dirty="0"/>
          </a:p>
          <a:p>
            <a:r>
              <a:rPr lang="de-DE" dirty="0"/>
              <a:t>Unterstützt </a:t>
            </a:r>
            <a:r>
              <a:rPr lang="de-DE" dirty="0" err="1"/>
              <a:t>MicroPython</a:t>
            </a:r>
            <a:endParaRPr lang="de-DE" dirty="0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47674E-34AF-1E44-BA62-268D1E7AE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321" y="3331739"/>
            <a:ext cx="7264400" cy="35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943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B0433E9E-BCD9-1897-5421-F522E304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 Nano RP2040 Connect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headers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30AD50F-9148-7861-39F7-B94A2C248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93592"/>
            <a:ext cx="6006548" cy="463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4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A98D9-8F4E-AA42-849A-14AF7A30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RP2040 Nano Wichtigste 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6E08C2-ACC8-6501-9AA1-6D4CA4A8E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90842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Raspberry Pi RP2040 Microcontroller (133 </a:t>
            </a:r>
            <a:r>
              <a:rPr lang="de-DE" dirty="0" err="1"/>
              <a:t>Mhz</a:t>
            </a:r>
            <a:r>
              <a:rPr lang="de-DE" dirty="0"/>
              <a:t>)</a:t>
            </a:r>
          </a:p>
          <a:p>
            <a:r>
              <a:rPr lang="de-DE" dirty="0"/>
              <a:t>32-bit Arm Cortex-M0+</a:t>
            </a:r>
          </a:p>
          <a:p>
            <a:r>
              <a:rPr lang="de-DE" dirty="0"/>
              <a:t>Bluetooth und Wifi (U-</a:t>
            </a:r>
            <a:r>
              <a:rPr lang="de-DE" dirty="0" err="1"/>
              <a:t>blox</a:t>
            </a:r>
            <a:r>
              <a:rPr lang="de-DE" dirty="0"/>
              <a:t> Nina W102)</a:t>
            </a:r>
          </a:p>
          <a:p>
            <a:r>
              <a:rPr lang="de-DE" dirty="0"/>
              <a:t>Sensoren: </a:t>
            </a:r>
            <a:r>
              <a:rPr lang="de-DE" dirty="0" err="1"/>
              <a:t>Accelerometer</a:t>
            </a:r>
            <a:r>
              <a:rPr lang="de-DE" dirty="0"/>
              <a:t> (ST LSM6DSOX 6-axis IMU), </a:t>
            </a:r>
            <a:r>
              <a:rPr lang="de-DE" dirty="0" err="1"/>
              <a:t>Gyroscope</a:t>
            </a:r>
            <a:r>
              <a:rPr lang="de-DE" dirty="0"/>
              <a:t>, Mikrophon</a:t>
            </a:r>
          </a:p>
          <a:p>
            <a:pPr lvl="1"/>
            <a:r>
              <a:rPr lang="de-DE" b="1" i="0" u="none" strike="noStrike" dirty="0">
                <a:solidFill>
                  <a:srgbClr val="24292F"/>
                </a:solidFill>
                <a:effectLst/>
                <a:latin typeface="-apple-system"/>
              </a:rPr>
              <a:t>LSM6DSOX Library </a:t>
            </a:r>
            <a:r>
              <a:rPr lang="de-DE" b="1" i="0" u="none" strike="noStrike" dirty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https://github.com/stm32duino/LSM6DSOX</a:t>
            </a:r>
            <a:endParaRPr lang="de-DE" b="1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de-DE" dirty="0"/>
              <a:t>Microchip ATECC608A </a:t>
            </a:r>
            <a:r>
              <a:rPr lang="de-DE" dirty="0" err="1"/>
              <a:t>Cryptographic</a:t>
            </a:r>
            <a:r>
              <a:rPr lang="de-DE" dirty="0"/>
              <a:t> Co-</a:t>
            </a:r>
            <a:r>
              <a:rPr lang="de-DE" dirty="0" err="1"/>
              <a:t>processor</a:t>
            </a:r>
            <a:endParaRPr lang="de-DE" dirty="0"/>
          </a:p>
          <a:p>
            <a:r>
              <a:rPr lang="de-DE" dirty="0"/>
              <a:t>Ausgabe: RGB-Led</a:t>
            </a:r>
          </a:p>
          <a:p>
            <a:r>
              <a:rPr lang="de-DE" dirty="0"/>
              <a:t>SWD Debugging</a:t>
            </a:r>
          </a:p>
          <a:p>
            <a:r>
              <a:rPr lang="de-DE" dirty="0"/>
              <a:t>Low Power support</a:t>
            </a:r>
          </a:p>
          <a:p>
            <a:r>
              <a:rPr lang="de-DE" dirty="0"/>
              <a:t>Python support als Alternative zur Arduino Sprache (</a:t>
            </a:r>
            <a:r>
              <a:rPr lang="de-DE" dirty="0" err="1"/>
              <a:t>OpenMV</a:t>
            </a:r>
            <a:r>
              <a:rPr lang="de-DE" dirty="0"/>
              <a:t> DIE)</a:t>
            </a:r>
          </a:p>
        </p:txBody>
      </p:sp>
    </p:spTree>
    <p:extLst>
      <p:ext uri="{BB962C8B-B14F-4D97-AF65-F5344CB8AC3E}">
        <p14:creationId xmlns:p14="http://schemas.microsoft.com/office/powerpoint/2010/main" val="141679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0D8E237-9043-7E8D-1ADA-1D90D3DB2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160" y="0"/>
            <a:ext cx="686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6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D0DA1-4F3D-2AEB-FD80-B0BDC800C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2858"/>
          </a:xfrm>
        </p:spPr>
        <p:txBody>
          <a:bodyPr/>
          <a:lstStyle/>
          <a:p>
            <a:r>
              <a:rPr lang="de-DE" dirty="0"/>
              <a:t>Grove Shield </a:t>
            </a:r>
            <a:r>
              <a:rPr lang="de-DE" dirty="0" err="1"/>
              <a:t>for</a:t>
            </a:r>
            <a:r>
              <a:rPr lang="de-DE" dirty="0"/>
              <a:t> Arduino Nano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C3C9DA8-6298-0A43-E3DE-B11529ED8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5792"/>
            <a:ext cx="4602989" cy="397565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6771C23-5240-8D43-D8A3-A020A3921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08" y="2073348"/>
            <a:ext cx="4945812" cy="397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02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1563</Words>
  <Application>Microsoft Macintosh PowerPoint</Application>
  <PresentationFormat>Breitbild</PresentationFormat>
  <Paragraphs>200</Paragraphs>
  <Slides>23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23</vt:i4>
      </vt:variant>
    </vt:vector>
  </HeadingPairs>
  <TitlesOfParts>
    <vt:vector size="31" baseType="lpstr">
      <vt:lpstr>-apple-system</vt:lpstr>
      <vt:lpstr>Arial</vt:lpstr>
      <vt:lpstr>Artifakt Element</vt:lpstr>
      <vt:lpstr>Calibri</vt:lpstr>
      <vt:lpstr>Calibri Light</vt:lpstr>
      <vt:lpstr>Helvetica Neue</vt:lpstr>
      <vt:lpstr>Office Theme</vt:lpstr>
      <vt:lpstr>1_Office Theme</vt:lpstr>
      <vt:lpstr>PowerPoint-Präsentation</vt:lpstr>
      <vt:lpstr>Was ist Arduino</vt:lpstr>
      <vt:lpstr>Warum sind Arduinos so populär</vt:lpstr>
      <vt:lpstr>Alternativen – Raspberry (verbreitet seit ca. 2012)</vt:lpstr>
      <vt:lpstr>Alternativen – Espressif ESP32 (verbreitet seit ca. 2016)</vt:lpstr>
      <vt:lpstr>Arduino Nano RP2040 Connect with headers</vt:lpstr>
      <vt:lpstr>RP2040 Nano Wichtigste Features</vt:lpstr>
      <vt:lpstr>PowerPoint-Präsentation</vt:lpstr>
      <vt:lpstr>Grove Shield for Arduino Nano</vt:lpstr>
      <vt:lpstr>PowerPoint-Präsentation</vt:lpstr>
      <vt:lpstr>Braucht für RP2040 eine „Modifikation“</vt:lpstr>
      <vt:lpstr>Mit „Bohrloch“</vt:lpstr>
      <vt:lpstr>Eingabe versus Ausgabe</vt:lpstr>
      <vt:lpstr>pinMode()</vt:lpstr>
      <vt:lpstr>Digital vs Analog</vt:lpstr>
      <vt:lpstr>Digitale Eingabe: Wert = digitalRead(pin)</vt:lpstr>
      <vt:lpstr>Analoge Eingabe: Wert = analogRead(pin)</vt:lpstr>
      <vt:lpstr>Digitale Ausgabe: digitalWrite(pin, Wert)</vt:lpstr>
      <vt:lpstr>Analoger Output: analogWrite(pin, Wert)</vt:lpstr>
      <vt:lpstr>Arduino Sprache</vt:lpstr>
      <vt:lpstr>Struktur eines jeden Arduino Programms/Sketch das wir schreiben:</vt:lpstr>
      <vt:lpstr>Was macht die Arduino Plattform: https://github.com/arduino/ArduinoCore-avr/blob/master/cores/arduino/main.cpp </vt:lpstr>
      <vt:lpstr>Attribution und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Bendel</cp:lastModifiedBy>
  <cp:revision>56</cp:revision>
  <dcterms:created xsi:type="dcterms:W3CDTF">2021-05-11T17:03:26Z</dcterms:created>
  <dcterms:modified xsi:type="dcterms:W3CDTF">2022-12-09T15:16:35Z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